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sldIdLst>
    <p:sldId id="256" r:id="rId5"/>
    <p:sldId id="258" r:id="rId6"/>
    <p:sldId id="259" r:id="rId7"/>
    <p:sldId id="260" r:id="rId8"/>
    <p:sldId id="261" r:id="rId9"/>
    <p:sldId id="262" r:id="rId10"/>
    <p:sldId id="257" r:id="rId11"/>
    <p:sldId id="281" r:id="rId12"/>
    <p:sldId id="284" r:id="rId13"/>
    <p:sldId id="282" r:id="rId14"/>
    <p:sldId id="283" r:id="rId15"/>
    <p:sldId id="285" r:id="rId16"/>
    <p:sldId id="292" r:id="rId17"/>
    <p:sldId id="286" r:id="rId18"/>
    <p:sldId id="287" r:id="rId19"/>
    <p:sldId id="288" r:id="rId20"/>
    <p:sldId id="263" r:id="rId21"/>
    <p:sldId id="264" r:id="rId22"/>
    <p:sldId id="265" r:id="rId23"/>
    <p:sldId id="289" r:id="rId24"/>
    <p:sldId id="266" r:id="rId25"/>
    <p:sldId id="290" r:id="rId26"/>
    <p:sldId id="267" r:id="rId27"/>
    <p:sldId id="270" r:id="rId28"/>
    <p:sldId id="268" r:id="rId29"/>
    <p:sldId id="271" r:id="rId30"/>
    <p:sldId id="293" r:id="rId31"/>
    <p:sldId id="272" r:id="rId32"/>
    <p:sldId id="273" r:id="rId33"/>
    <p:sldId id="274" r:id="rId34"/>
    <p:sldId id="275" r:id="rId35"/>
    <p:sldId id="278" r:id="rId36"/>
    <p:sldId id="276" r:id="rId37"/>
    <p:sldId id="279" r:id="rId38"/>
    <p:sldId id="291" r:id="rId39"/>
    <p:sldId id="28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8F1211-6267-4127-9FD9-1F27EBBB4A6B}" v="531" dt="2024-12-18T22:48:09.750"/>
    <p1510:client id="{DE206723-1BF0-684F-87CE-17C2DAA1C7EC}" v="429" dt="2024-12-19T00:58:25.1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74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23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1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92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9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39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758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87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8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34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53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6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nguin jumping over ice&#10;&#10;Description automatically generated">
            <a:extLst>
              <a:ext uri="{FF2B5EF4-FFF2-40B4-BE49-F238E27FC236}">
                <a16:creationId xmlns:a16="http://schemas.microsoft.com/office/drawing/2014/main" id="{A2B9E160-E5FF-E410-2669-F8277A83F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r="9091" b="9020"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CF00BF-D5EB-D787-6EAD-BB156C1DB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977" y="0"/>
            <a:ext cx="5230366" cy="4005454"/>
          </a:xfrm>
        </p:spPr>
        <p:txBody>
          <a:bodyPr anchor="t">
            <a:normAutofit/>
          </a:bodyPr>
          <a:lstStyle/>
          <a:p>
            <a:r>
              <a:rPr lang="en-US" sz="6800"/>
              <a:t>Penguins and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08A2E-6DA4-05FB-7ECC-8406EC2385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560" y="2123324"/>
            <a:ext cx="3793200" cy="1129888"/>
          </a:xfrm>
        </p:spPr>
        <p:txBody>
          <a:bodyPr anchor="b">
            <a:normAutofit/>
          </a:bodyPr>
          <a:lstStyle/>
          <a:p>
            <a:r>
              <a:rPr lang="en-US" sz="2200"/>
              <a:t>Benjamin Ford</a:t>
            </a:r>
          </a:p>
          <a:p>
            <a:r>
              <a:rPr lang="en-US" sz="2200"/>
              <a:t>Braxton Walk</a:t>
            </a:r>
          </a:p>
        </p:txBody>
      </p:sp>
    </p:spTree>
    <p:extLst>
      <p:ext uri="{BB962C8B-B14F-4D97-AF65-F5344CB8AC3E}">
        <p14:creationId xmlns:p14="http://schemas.microsoft.com/office/powerpoint/2010/main" val="1172641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43E3-F8E5-01FC-1A3F-2E7443B9D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 enough data!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A9EDE0-0E5F-555C-1B07-8AD3A4EDB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8" y="2321686"/>
            <a:ext cx="8440328" cy="476316"/>
          </a:xfrm>
        </p:spPr>
      </p:pic>
      <p:pic>
        <p:nvPicPr>
          <p:cNvPr id="7" name="Picture 6" descr="A penguin standing on a rocky surface&#10;&#10;Description automatically generated">
            <a:extLst>
              <a:ext uri="{FF2B5EF4-FFF2-40B4-BE49-F238E27FC236}">
                <a16:creationId xmlns:a16="http://schemas.microsoft.com/office/drawing/2014/main" id="{6D6D0880-43F3-5F0A-633F-28B0B9739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337" y="3429000"/>
            <a:ext cx="4465849" cy="3304728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44017D-2B09-A113-6B38-84BE1D183AAA}"/>
              </a:ext>
            </a:extLst>
          </p:cNvPr>
          <p:cNvSpPr txBox="1"/>
          <p:nvPr/>
        </p:nvSpPr>
        <p:spPr>
          <a:xfrm>
            <a:off x="583007" y="3429000"/>
            <a:ext cx="556979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Only have data for 344 penguins</a:t>
            </a:r>
          </a:p>
          <a:p>
            <a:endParaRPr lang="en-US" sz="3200"/>
          </a:p>
          <a:p>
            <a:r>
              <a:rPr lang="en-US" sz="3200"/>
              <a:t>We need more penguins!</a:t>
            </a:r>
          </a:p>
          <a:p>
            <a:endParaRPr lang="en-US" sz="3200"/>
          </a:p>
          <a:p>
            <a:r>
              <a:rPr lang="en-US" sz="3200"/>
              <a:t>What did we do?</a:t>
            </a:r>
          </a:p>
        </p:txBody>
      </p:sp>
    </p:spTree>
    <p:extLst>
      <p:ext uri="{BB962C8B-B14F-4D97-AF65-F5344CB8AC3E}">
        <p14:creationId xmlns:p14="http://schemas.microsoft.com/office/powerpoint/2010/main" val="4212826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rtoon of a penguin being examined by a group of people&#10;&#10;Description automatically generated">
            <a:extLst>
              <a:ext uri="{FF2B5EF4-FFF2-40B4-BE49-F238E27FC236}">
                <a16:creationId xmlns:a16="http://schemas.microsoft.com/office/drawing/2014/main" id="{EBCF815A-6C51-F9DE-3627-C2837297FF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8843" r="1" b="1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D6FD15-1103-30A1-1F58-A9F036756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676" y="4660630"/>
            <a:ext cx="4620584" cy="6751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Artificial Penguins</a:t>
            </a:r>
          </a:p>
        </p:txBody>
      </p:sp>
      <p:pic>
        <p:nvPicPr>
          <p:cNvPr id="5" name="Content Placeholder 4" descr="A robot with a penguin head&#10;&#10;Description automatically generated">
            <a:extLst>
              <a:ext uri="{FF2B5EF4-FFF2-40B4-BE49-F238E27FC236}">
                <a16:creationId xmlns:a16="http://schemas.microsoft.com/office/drawing/2014/main" id="{84E3C663-93AC-2E90-46F5-888FC9617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4" r="1200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7322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36E57-0DE5-5EAC-2DE2-F74599D2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762001"/>
            <a:ext cx="4080362" cy="17082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Sampling From Real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E8BC93-12A2-6E57-3E53-28E816ED62A0}"/>
              </a:ext>
            </a:extLst>
          </p:cNvPr>
          <p:cNvSpPr txBox="1"/>
          <p:nvPr/>
        </p:nvSpPr>
        <p:spPr>
          <a:xfrm>
            <a:off x="761803" y="2470244"/>
            <a:ext cx="4080361" cy="3769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Our data was normally distributed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Enough data to create “fake penguins”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How did we make the penguins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79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5FF54CA-A91F-049F-C1BE-DA3926719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374" y="762001"/>
            <a:ext cx="6730624" cy="560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53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C3C9305-9923-3E79-4047-C167D4795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22" y="740055"/>
            <a:ext cx="2758333" cy="2434742"/>
          </a:xfrm>
        </p:spPr>
        <p:txBody>
          <a:bodyPr anchor="ctr">
            <a:normAutofit/>
          </a:bodyPr>
          <a:lstStyle/>
          <a:p>
            <a:r>
              <a:rPr lang="en-US"/>
              <a:t>Replicating and Cleaning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79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5509D4D-D440-5669-FEFF-ADDEA2AA7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128" y="153619"/>
            <a:ext cx="8425420" cy="655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3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wo penguins standing on a mountain">
            <a:extLst>
              <a:ext uri="{FF2B5EF4-FFF2-40B4-BE49-F238E27FC236}">
                <a16:creationId xmlns:a16="http://schemas.microsoft.com/office/drawing/2014/main" id="{C520C6EE-40D7-8BA3-CBE2-118C3465B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719" r="2204" b="2"/>
          <a:stretch/>
        </p:blipFill>
        <p:spPr>
          <a:xfrm>
            <a:off x="6421035" y="643467"/>
            <a:ext cx="5129784" cy="55710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hand reaching for penguins&#10;&#10;Description automatically generated">
            <a:extLst>
              <a:ext uri="{FF2B5EF4-FFF2-40B4-BE49-F238E27FC236}">
                <a16:creationId xmlns:a16="http://schemas.microsoft.com/office/drawing/2014/main" id="{7567D1EA-D999-5127-F25A-47A3E6F087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28" r="1095" b="2"/>
          <a:stretch/>
        </p:blipFill>
        <p:spPr>
          <a:xfrm>
            <a:off x="641180" y="643467"/>
            <a:ext cx="51297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75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EA865A-EE87-8E74-2CE0-1DAB2EF16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Penguin Army!</a:t>
            </a:r>
          </a:p>
        </p:txBody>
      </p:sp>
      <p:pic>
        <p:nvPicPr>
          <p:cNvPr id="5" name="Content Placeholder 4" descr="A large group of penguins walking&#10;&#10;Description automatically generated">
            <a:extLst>
              <a:ext uri="{FF2B5EF4-FFF2-40B4-BE49-F238E27FC236}">
                <a16:creationId xmlns:a16="http://schemas.microsoft.com/office/drawing/2014/main" id="{FBBD497B-4857-BAC0-CE6C-6E52A84394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69" r="2442"/>
          <a:stretch/>
        </p:blipFill>
        <p:spPr>
          <a:xfrm>
            <a:off x="6459322" y="408281"/>
            <a:ext cx="5739502" cy="6449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989D14-6DDA-2EED-FF15-E57AEA61D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52"/>
          <a:stretch/>
        </p:blipFill>
        <p:spPr>
          <a:xfrm>
            <a:off x="6827" y="4039541"/>
            <a:ext cx="6089173" cy="903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F814BC-A0E9-CE29-D29D-B976A919F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" r="30687"/>
          <a:stretch/>
        </p:blipFill>
        <p:spPr>
          <a:xfrm>
            <a:off x="6827" y="4977166"/>
            <a:ext cx="6089173" cy="6258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8340EB-7F0E-1197-EA96-512247453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62"/>
          <a:stretch/>
        </p:blipFill>
        <p:spPr>
          <a:xfrm>
            <a:off x="6825" y="5612593"/>
            <a:ext cx="6089173" cy="61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B86BD5-39EF-A0D3-7FCF-BDE13174F2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8"/>
          <a:stretch/>
        </p:blipFill>
        <p:spPr>
          <a:xfrm>
            <a:off x="134197" y="2644683"/>
            <a:ext cx="6318300" cy="77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03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nguins in the snow&#10;&#10;Description automatically generated">
            <a:extLst>
              <a:ext uri="{FF2B5EF4-FFF2-40B4-BE49-F238E27FC236}">
                <a16:creationId xmlns:a16="http://schemas.microsoft.com/office/drawing/2014/main" id="{3E1302ED-A408-6008-DEEA-4F2B557131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4" b="71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19884-F391-EF80-9342-9357FD09E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Distributions</a:t>
            </a:r>
          </a:p>
        </p:txBody>
      </p:sp>
    </p:spTree>
    <p:extLst>
      <p:ext uri="{BB962C8B-B14F-4D97-AF65-F5344CB8AC3E}">
        <p14:creationId xmlns:p14="http://schemas.microsoft.com/office/powerpoint/2010/main" val="569031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E36C6B5-0AC2-EC5C-E7A0-C7E766D4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360912"/>
            <a:ext cx="10178934" cy="79533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u="sng">
                <a:ea typeface="Calibri Light"/>
                <a:cs typeface="Calibri Light"/>
              </a:rPr>
              <a:t>Body Mass for Species</a:t>
            </a:r>
            <a:endParaRPr lang="en-US" sz="5200" u="sng" kern="1200">
              <a:latin typeface="+mj-lt"/>
              <a:ea typeface="Calibri Light"/>
              <a:cs typeface="Calibri Light"/>
            </a:endParaRPr>
          </a:p>
        </p:txBody>
      </p:sp>
      <p:pic>
        <p:nvPicPr>
          <p:cNvPr id="2" name="Picture 1" descr="A graph of two people&#10;&#10;Description automatically generated">
            <a:extLst>
              <a:ext uri="{FF2B5EF4-FFF2-40B4-BE49-F238E27FC236}">
                <a16:creationId xmlns:a16="http://schemas.microsoft.com/office/drawing/2014/main" id="{9B15C306-F27D-DAC8-F116-BCD403EDCB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413" b="2"/>
          <a:stretch/>
        </p:blipFill>
        <p:spPr>
          <a:xfrm>
            <a:off x="168261" y="2021828"/>
            <a:ext cx="5917623" cy="3943697"/>
          </a:xfrm>
          <a:prstGeom prst="rect">
            <a:avLst/>
          </a:prstGeom>
        </p:spPr>
      </p:pic>
      <p:pic>
        <p:nvPicPr>
          <p:cNvPr id="29" name="Picture 28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3CB7284F-431B-083B-3B78-C19620E31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806" y="1497602"/>
            <a:ext cx="5965383" cy="5189986"/>
          </a:xfrm>
          <a:prstGeom prst="rect">
            <a:avLst/>
          </a:prstGeom>
        </p:spPr>
      </p:pic>
      <p:pic>
        <p:nvPicPr>
          <p:cNvPr id="3" name="Content Placeholder 8" descr="A penguin standing on rocks&#10;&#10;Description automatically generated">
            <a:extLst>
              <a:ext uri="{FF2B5EF4-FFF2-40B4-BE49-F238E27FC236}">
                <a16:creationId xmlns:a16="http://schemas.microsoft.com/office/drawing/2014/main" id="{F2E81396-5E8F-949A-43DD-7F8280837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" b="18504"/>
          <a:stretch/>
        </p:blipFill>
        <p:spPr>
          <a:xfrm>
            <a:off x="9629114" y="4954772"/>
            <a:ext cx="1164049" cy="117992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A penguin standing on a rock&#10;&#10;Description automatically generated">
            <a:extLst>
              <a:ext uri="{FF2B5EF4-FFF2-40B4-BE49-F238E27FC236}">
                <a16:creationId xmlns:a16="http://schemas.microsoft.com/office/drawing/2014/main" id="{99EC8EAD-0244-36FF-69FB-75CD92B58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7" r="17305"/>
          <a:stretch/>
        </p:blipFill>
        <p:spPr>
          <a:xfrm>
            <a:off x="7126919" y="2021828"/>
            <a:ext cx="1098851" cy="1131306"/>
          </a:xfrm>
          <a:prstGeom prst="ellipse">
            <a:avLst/>
          </a:prstGeom>
        </p:spPr>
      </p:pic>
      <p:pic>
        <p:nvPicPr>
          <p:cNvPr id="5" name="Picture 4" descr="Two penguins walking on snow&#10;&#10;Description automatically generated">
            <a:extLst>
              <a:ext uri="{FF2B5EF4-FFF2-40B4-BE49-F238E27FC236}">
                <a16:creationId xmlns:a16="http://schemas.microsoft.com/office/drawing/2014/main" id="{47EE0F60-348B-94B9-C415-E84D9CD39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" r="16390"/>
          <a:stretch/>
        </p:blipFill>
        <p:spPr>
          <a:xfrm>
            <a:off x="9631924" y="3396443"/>
            <a:ext cx="1161239" cy="121697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59067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33854-5E2B-9189-81AE-DB6510C93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0" y="266702"/>
            <a:ext cx="552323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u="sng">
                <a:ea typeface="Calibri Light"/>
                <a:cs typeface="Calibri Light"/>
              </a:rPr>
              <a:t>Beak Length for Species</a:t>
            </a:r>
          </a:p>
        </p:txBody>
      </p:sp>
      <p:pic>
        <p:nvPicPr>
          <p:cNvPr id="10" name="Picture 9" descr="A graph of a penguin beak length&#10;&#10;Description automatically generated">
            <a:extLst>
              <a:ext uri="{FF2B5EF4-FFF2-40B4-BE49-F238E27FC236}">
                <a16:creationId xmlns:a16="http://schemas.microsoft.com/office/drawing/2014/main" id="{B839802D-D277-CDD1-5E63-77F30E67E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16" y="1349076"/>
            <a:ext cx="5781675" cy="5200650"/>
          </a:xfrm>
          <a:prstGeom prst="rect">
            <a:avLst/>
          </a:prstGeom>
        </p:spPr>
      </p:pic>
      <p:pic>
        <p:nvPicPr>
          <p:cNvPr id="14" name="Picture 13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911292E0-964C-7A8C-16A9-3349E68AF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31" y="1205818"/>
            <a:ext cx="5934903" cy="5487166"/>
          </a:xfrm>
          <a:prstGeom prst="rect">
            <a:avLst/>
          </a:prstGeom>
        </p:spPr>
      </p:pic>
      <p:pic>
        <p:nvPicPr>
          <p:cNvPr id="3" name="Content Placeholder 8" descr="A penguin standing on rocks&#10;&#10;Description automatically generated">
            <a:extLst>
              <a:ext uri="{FF2B5EF4-FFF2-40B4-BE49-F238E27FC236}">
                <a16:creationId xmlns:a16="http://schemas.microsoft.com/office/drawing/2014/main" id="{5E4D29C9-CE39-E27C-BB8F-41B48FD35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" b="18504"/>
          <a:stretch/>
        </p:blipFill>
        <p:spPr>
          <a:xfrm>
            <a:off x="9629114" y="4954772"/>
            <a:ext cx="1164049" cy="117992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A penguin standing on a rock&#10;&#10;Description automatically generated">
            <a:extLst>
              <a:ext uri="{FF2B5EF4-FFF2-40B4-BE49-F238E27FC236}">
                <a16:creationId xmlns:a16="http://schemas.microsoft.com/office/drawing/2014/main" id="{977A4413-466B-7A5D-5E41-95C1496B86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7" r="17305"/>
          <a:stretch/>
        </p:blipFill>
        <p:spPr>
          <a:xfrm>
            <a:off x="7126919" y="2021828"/>
            <a:ext cx="1098851" cy="1131306"/>
          </a:xfrm>
          <a:prstGeom prst="ellipse">
            <a:avLst/>
          </a:prstGeom>
        </p:spPr>
      </p:pic>
      <p:pic>
        <p:nvPicPr>
          <p:cNvPr id="5" name="Picture 4" descr="Two penguins walking on snow&#10;&#10;Description automatically generated">
            <a:extLst>
              <a:ext uri="{FF2B5EF4-FFF2-40B4-BE49-F238E27FC236}">
                <a16:creationId xmlns:a16="http://schemas.microsoft.com/office/drawing/2014/main" id="{DCC6656E-2376-1729-6C2F-A6913D3602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" r="16390"/>
          <a:stretch/>
        </p:blipFill>
        <p:spPr>
          <a:xfrm>
            <a:off x="7124944" y="3426923"/>
            <a:ext cx="1161239" cy="121697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375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04BCF4F0-7A61-7444-A711-B8D473203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324" y="1258544"/>
            <a:ext cx="5596466" cy="51754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D19D4F8-4F77-25D8-4C05-4BA86592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122" y="237673"/>
            <a:ext cx="6800486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u="sng">
                <a:ea typeface="Calibri Light"/>
                <a:cs typeface="Calibri Light"/>
              </a:rPr>
              <a:t>Flipper Length for Species</a:t>
            </a:r>
          </a:p>
        </p:txBody>
      </p:sp>
      <p:pic>
        <p:nvPicPr>
          <p:cNvPr id="8" name="Content Placeholder 7" descr="A graph of two people&#10;&#10;Description automatically generated">
            <a:extLst>
              <a:ext uri="{FF2B5EF4-FFF2-40B4-BE49-F238E27FC236}">
                <a16:creationId xmlns:a16="http://schemas.microsoft.com/office/drawing/2014/main" id="{38881B23-24DB-E2A3-8FB5-806A772A8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5" r="1" b="1"/>
          <a:stretch/>
        </p:blipFill>
        <p:spPr>
          <a:xfrm>
            <a:off x="1207" y="1483514"/>
            <a:ext cx="6590695" cy="5030345"/>
          </a:xfrm>
          <a:prstGeom prst="rect">
            <a:avLst/>
          </a:prstGeom>
        </p:spPr>
      </p:pic>
      <p:pic>
        <p:nvPicPr>
          <p:cNvPr id="2" name="Content Placeholder 8" descr="A penguin standing on rocks&#10;&#10;Description automatically generated">
            <a:extLst>
              <a:ext uri="{FF2B5EF4-FFF2-40B4-BE49-F238E27FC236}">
                <a16:creationId xmlns:a16="http://schemas.microsoft.com/office/drawing/2014/main" id="{998599C7-12B7-DC4E-9712-A217F106A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" b="18504"/>
          <a:stretch/>
        </p:blipFill>
        <p:spPr>
          <a:xfrm>
            <a:off x="10002494" y="4688072"/>
            <a:ext cx="1164049" cy="117992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 descr="A penguin standing on a rock&#10;&#10;Description automatically generated">
            <a:extLst>
              <a:ext uri="{FF2B5EF4-FFF2-40B4-BE49-F238E27FC236}">
                <a16:creationId xmlns:a16="http://schemas.microsoft.com/office/drawing/2014/main" id="{B7FF0A63-0A5C-DEC2-8B16-CFFD17E5F7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7" r="17305"/>
          <a:stretch/>
        </p:blipFill>
        <p:spPr>
          <a:xfrm>
            <a:off x="7500299" y="1755128"/>
            <a:ext cx="1098851" cy="1131306"/>
          </a:xfrm>
          <a:prstGeom prst="ellipse">
            <a:avLst/>
          </a:prstGeom>
        </p:spPr>
      </p:pic>
      <p:pic>
        <p:nvPicPr>
          <p:cNvPr id="4" name="Picture 3" descr="Two penguins walking on snow&#10;&#10;Description automatically generated">
            <a:extLst>
              <a:ext uri="{FF2B5EF4-FFF2-40B4-BE49-F238E27FC236}">
                <a16:creationId xmlns:a16="http://schemas.microsoft.com/office/drawing/2014/main" id="{406EED1E-BE55-BAB4-CD81-27DD41B6C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" r="16390"/>
          <a:stretch/>
        </p:blipFill>
        <p:spPr>
          <a:xfrm>
            <a:off x="10005304" y="3129743"/>
            <a:ext cx="1161239" cy="121697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21539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8AE2F-8A2C-3638-7964-C0DCA8645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7397" y="471391"/>
            <a:ext cx="4797206" cy="143105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 algn="ctr">
              <a:buNone/>
            </a:pPr>
            <a:r>
              <a:rPr lang="en-US" sz="6000"/>
              <a:t>Why Penguins?</a:t>
            </a:r>
            <a:endParaRPr lang="en-US" sz="4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5A25E-EE32-2EAB-EAFC-10BFDD591ABE}"/>
              </a:ext>
            </a:extLst>
          </p:cNvPr>
          <p:cNvSpPr txBox="1"/>
          <p:nvPr/>
        </p:nvSpPr>
        <p:spPr>
          <a:xfrm>
            <a:off x="1169340" y="1534228"/>
            <a:ext cx="985331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To help penguin researchers </a:t>
            </a:r>
          </a:p>
          <a:p>
            <a:pPr algn="ctr"/>
            <a:r>
              <a:rPr lang="en-US" sz="3200"/>
              <a:t>(Penguinologist)</a:t>
            </a:r>
          </a:p>
          <a:p>
            <a:pPr algn="ctr"/>
            <a:endParaRPr lang="en-US" sz="3200"/>
          </a:p>
          <a:p>
            <a:pPr algn="ctr"/>
            <a:r>
              <a:rPr lang="en-US" sz="3200"/>
              <a:t>Monitor Populations </a:t>
            </a:r>
          </a:p>
          <a:p>
            <a:endParaRPr lang="en-US" sz="2800"/>
          </a:p>
          <a:p>
            <a:pPr algn="ctr"/>
            <a:r>
              <a:rPr lang="en-US" sz="3200"/>
              <a:t>Distribution of Species</a:t>
            </a:r>
          </a:p>
          <a:p>
            <a:pPr algn="ctr"/>
            <a:endParaRPr lang="en-US" sz="3200"/>
          </a:p>
          <a:p>
            <a:pPr algn="ctr"/>
            <a:r>
              <a:rPr lang="en-US" sz="3200"/>
              <a:t>Distinguishing Features for Each Species</a:t>
            </a:r>
          </a:p>
          <a:p>
            <a:pPr algn="ctr"/>
            <a:r>
              <a:rPr lang="en-US" sz="3200"/>
              <a:t>And</a:t>
            </a:r>
          </a:p>
          <a:p>
            <a:pPr algn="ctr"/>
            <a:r>
              <a:rPr lang="en-US" sz="3200"/>
              <a:t>For Survival Chances</a:t>
            </a:r>
          </a:p>
          <a:p>
            <a:pPr algn="ctr"/>
            <a:r>
              <a:rPr lang="en-US" sz="320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62015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robot sitting at a desk in front of a blackboard&#10;&#10;Description automatically generated">
            <a:extLst>
              <a:ext uri="{FF2B5EF4-FFF2-40B4-BE49-F238E27FC236}">
                <a16:creationId xmlns:a16="http://schemas.microsoft.com/office/drawing/2014/main" id="{317EB9B9-8360-4126-78D4-101F6AFD8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</a:blip>
          <a:srcRect t="31203" b="12547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8EC03D-DDFF-62DF-ADC3-740E77565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Machine Learning with Penguins</a:t>
            </a:r>
          </a:p>
        </p:txBody>
      </p:sp>
    </p:spTree>
    <p:extLst>
      <p:ext uri="{BB962C8B-B14F-4D97-AF65-F5344CB8AC3E}">
        <p14:creationId xmlns:p14="http://schemas.microsoft.com/office/powerpoint/2010/main" val="264825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E73F-E0AC-781A-715D-00B63CD79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/>
              <a:t>Multinomial Logistic Regression</a:t>
            </a:r>
            <a:endParaRPr lang="en-US" u="sng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4D6AC-6FB0-7D28-AA10-94FAD5B45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000">
                <a:latin typeface="Times New Roman"/>
                <a:ea typeface="+mn-lt"/>
                <a:cs typeface="+mn-lt"/>
              </a:rPr>
              <a:t>"Predicts the probability of a categorical dependent variable with more than two possible outcomes (nominal data), based on one or more independent variables"</a:t>
            </a:r>
          </a:p>
          <a:p>
            <a:pPr marL="0" indent="0">
              <a:buNone/>
            </a:pPr>
            <a:endParaRPr lang="en-US" sz="3000">
              <a:latin typeface="Times New Roman"/>
              <a:ea typeface="Calibri"/>
              <a:cs typeface="Calibri"/>
            </a:endParaRPr>
          </a:p>
          <a:p>
            <a:r>
              <a:rPr lang="en-US" sz="3000">
                <a:latin typeface="Times New Roman"/>
                <a:ea typeface="Calibri"/>
                <a:cs typeface="Calibri"/>
              </a:rPr>
              <a:t>Dependent Variable – Species </a:t>
            </a:r>
            <a:r>
              <a:rPr lang="en-US" sz="3000">
                <a:latin typeface="Times New Roman"/>
                <a:ea typeface="Calibri"/>
                <a:cs typeface="Times New Roman"/>
              </a:rPr>
              <a:t>(Adelie, Gentoo, Chinstrap)</a:t>
            </a:r>
          </a:p>
          <a:p>
            <a:r>
              <a:rPr lang="en-US" sz="3000">
                <a:latin typeface="Times New Roman"/>
                <a:ea typeface="Calibri"/>
                <a:cs typeface="Calibri"/>
              </a:rPr>
              <a:t>Independent Variables – Body Mass, Culmen Length, Culmen Depth, Flipper Length</a:t>
            </a:r>
          </a:p>
        </p:txBody>
      </p:sp>
    </p:spTree>
    <p:extLst>
      <p:ext uri="{BB962C8B-B14F-4D97-AF65-F5344CB8AC3E}">
        <p14:creationId xmlns:p14="http://schemas.microsoft.com/office/powerpoint/2010/main" val="4098172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Background">
            <a:extLst>
              <a:ext uri="{FF2B5EF4-FFF2-40B4-BE49-F238E27FC236}">
                <a16:creationId xmlns:a16="http://schemas.microsoft.com/office/drawing/2014/main" id="{5F637E18-EF26-4327-9077-7FFC67B98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EED6667-6BE8-A2AB-422A-5A1D89727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D70E8-3FF5-7A83-8A80-A7F987C67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244743"/>
            <a:ext cx="8443978" cy="10071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Multinomial Regression using </a:t>
            </a:r>
            <a:r>
              <a:rPr lang="en-US" sz="3600" b="1" kern="1200" err="1">
                <a:latin typeface="+mj-lt"/>
                <a:ea typeface="+mj-ea"/>
                <a:cs typeface="+mj-cs"/>
              </a:rPr>
              <a:t>nnet</a:t>
            </a:r>
            <a:r>
              <a:rPr lang="en-US" sz="3600" kern="1200">
                <a:latin typeface="+mj-lt"/>
                <a:ea typeface="+mj-ea"/>
                <a:cs typeface="+mj-cs"/>
              </a:rPr>
              <a:t> Library</a:t>
            </a:r>
            <a:br>
              <a:rPr lang="en-US" sz="3600"/>
            </a:br>
            <a:r>
              <a:rPr lang="en-US" sz="3600">
                <a:ea typeface="Calibri Light"/>
                <a:cs typeface="Calibri Light"/>
              </a:rPr>
              <a:t>Artificial Data</a:t>
            </a:r>
            <a:endParaRPr lang="en-US" sz="3600" kern="1200">
              <a:latin typeface="+mj-lt"/>
              <a:ea typeface="Calibri Light"/>
              <a:cs typeface="Calibri Ligh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B060417-C5F1-86F8-94CD-ABCC91E24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81804"/>
            <a:ext cx="12192000" cy="208836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288CB0-1806-0369-8A45-150720E77C88}"/>
              </a:ext>
            </a:extLst>
          </p:cNvPr>
          <p:cNvSpPr txBox="1"/>
          <p:nvPr/>
        </p:nvSpPr>
        <p:spPr>
          <a:xfrm>
            <a:off x="1732197" y="4914654"/>
            <a:ext cx="872612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ea typeface="Calibri"/>
                <a:cs typeface="Calibri"/>
              </a:rPr>
              <a:t>Trained on original data points, predictions done on artificial data</a:t>
            </a:r>
          </a:p>
        </p:txBody>
      </p:sp>
    </p:spTree>
    <p:extLst>
      <p:ext uri="{BB962C8B-B14F-4D97-AF65-F5344CB8AC3E}">
        <p14:creationId xmlns:p14="http://schemas.microsoft.com/office/powerpoint/2010/main" val="3613201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55E0D-BEA6-374D-EFB6-FB0ED10FF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313349"/>
            <a:ext cx="9795637" cy="7543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u="sng"/>
              <a:t>Predictions Based on Artificial Data</a:t>
            </a:r>
            <a:endParaRPr lang="en-US" sz="5200" u="sng">
              <a:ea typeface="Calibri Light"/>
              <a:cs typeface="Calibri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EF5AD-2AE4-4F77-D44D-E7BDBFC22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" y="2630267"/>
            <a:ext cx="12192000" cy="159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69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D1FB03-C4CA-DE3F-D882-B49523CA6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" y="-2976"/>
            <a:ext cx="7840980" cy="6862477"/>
          </a:xfrm>
          <a:prstGeom prst="rect">
            <a:avLst/>
          </a:prstGeom>
        </p:spPr>
      </p:pic>
      <p:pic>
        <p:nvPicPr>
          <p:cNvPr id="2" name="Content Placeholder 8" descr="A penguin standing on rocks&#10;&#10;Description automatically generated">
            <a:extLst>
              <a:ext uri="{FF2B5EF4-FFF2-40B4-BE49-F238E27FC236}">
                <a16:creationId xmlns:a16="http://schemas.microsoft.com/office/drawing/2014/main" id="{A1DB244D-C38C-CF37-D587-94D431778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" b="18504"/>
          <a:stretch/>
        </p:blipFill>
        <p:spPr>
          <a:xfrm>
            <a:off x="4424326" y="4620171"/>
            <a:ext cx="1164049" cy="117992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 descr="A penguin standing on a rock&#10;&#10;Description automatically generated">
            <a:extLst>
              <a:ext uri="{FF2B5EF4-FFF2-40B4-BE49-F238E27FC236}">
                <a16:creationId xmlns:a16="http://schemas.microsoft.com/office/drawing/2014/main" id="{D275C207-C64E-B27D-3209-5976B6E74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7" r="17305"/>
          <a:stretch/>
        </p:blipFill>
        <p:spPr>
          <a:xfrm>
            <a:off x="1468845" y="960407"/>
            <a:ext cx="1098851" cy="1131306"/>
          </a:xfrm>
          <a:prstGeom prst="ellipse">
            <a:avLst/>
          </a:prstGeom>
        </p:spPr>
      </p:pic>
      <p:pic>
        <p:nvPicPr>
          <p:cNvPr id="4" name="Picture 3" descr="Two penguins walking on snow&#10;&#10;Description automatically generated">
            <a:extLst>
              <a:ext uri="{FF2B5EF4-FFF2-40B4-BE49-F238E27FC236}">
                <a16:creationId xmlns:a16="http://schemas.microsoft.com/office/drawing/2014/main" id="{4E366548-8DE4-BDBF-F9AF-D357BD6E7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" r="16390"/>
          <a:stretch/>
        </p:blipFill>
        <p:spPr>
          <a:xfrm>
            <a:off x="4424326" y="2828529"/>
            <a:ext cx="1161239" cy="121697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ED65C0-9443-5DEA-DB46-91D079456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8276" y="376452"/>
            <a:ext cx="4351020" cy="2725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BCDF93-D542-2A36-A12A-EBDEB1E48E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1318" y="3625891"/>
            <a:ext cx="4349115" cy="27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93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0572B10-AE1C-065B-2F1B-2D5EF07D4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13"/>
            <a:ext cx="7871460" cy="6859813"/>
          </a:xfrm>
        </p:spPr>
      </p:pic>
      <p:pic>
        <p:nvPicPr>
          <p:cNvPr id="2" name="Content Placeholder 8" descr="A penguin standing on rocks&#10;&#10;Description automatically generated">
            <a:extLst>
              <a:ext uri="{FF2B5EF4-FFF2-40B4-BE49-F238E27FC236}">
                <a16:creationId xmlns:a16="http://schemas.microsoft.com/office/drawing/2014/main" id="{71A02CB2-9FC6-C505-A569-B6D7EF29C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" b="18504"/>
          <a:stretch/>
        </p:blipFill>
        <p:spPr>
          <a:xfrm>
            <a:off x="4266539" y="4632827"/>
            <a:ext cx="1164049" cy="117992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 descr="A penguin standing on a rock&#10;&#10;Description automatically generated">
            <a:extLst>
              <a:ext uri="{FF2B5EF4-FFF2-40B4-BE49-F238E27FC236}">
                <a16:creationId xmlns:a16="http://schemas.microsoft.com/office/drawing/2014/main" id="{354094F2-D418-A70E-E71D-5DF54A396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7" r="17305"/>
          <a:stretch/>
        </p:blipFill>
        <p:spPr>
          <a:xfrm>
            <a:off x="1308097" y="916125"/>
            <a:ext cx="1098851" cy="1131306"/>
          </a:xfrm>
          <a:prstGeom prst="ellipse">
            <a:avLst/>
          </a:prstGeom>
        </p:spPr>
      </p:pic>
      <p:pic>
        <p:nvPicPr>
          <p:cNvPr id="4" name="Picture 3" descr="Two penguins walking on snow&#10;&#10;Description automatically generated">
            <a:extLst>
              <a:ext uri="{FF2B5EF4-FFF2-40B4-BE49-F238E27FC236}">
                <a16:creationId xmlns:a16="http://schemas.microsoft.com/office/drawing/2014/main" id="{6D56B36E-981E-BDDA-7A02-9CAE391F6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" r="16390"/>
          <a:stretch/>
        </p:blipFill>
        <p:spPr>
          <a:xfrm>
            <a:off x="1277229" y="2820515"/>
            <a:ext cx="1161239" cy="1216970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7F36DC-C3F6-8A6E-B723-71B7F56F2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706" y="384373"/>
            <a:ext cx="4320540" cy="26538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96BE5C-46B7-9661-2797-296769DCCB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3857" y="3669276"/>
            <a:ext cx="4316730" cy="26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19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317099-8B35-2352-5552-6AC1129C0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4" y="664"/>
            <a:ext cx="7985760" cy="6858639"/>
          </a:xfrm>
          <a:prstGeom prst="rect">
            <a:avLst/>
          </a:prstGeom>
        </p:spPr>
      </p:pic>
      <p:pic>
        <p:nvPicPr>
          <p:cNvPr id="2" name="Content Placeholder 8" descr="A penguin standing on rocks&#10;&#10;Description automatically generated">
            <a:extLst>
              <a:ext uri="{FF2B5EF4-FFF2-40B4-BE49-F238E27FC236}">
                <a16:creationId xmlns:a16="http://schemas.microsoft.com/office/drawing/2014/main" id="{0A3EA179-00E4-3474-0026-2B9E3673F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" b="18504"/>
          <a:stretch/>
        </p:blipFill>
        <p:spPr>
          <a:xfrm>
            <a:off x="4644545" y="4621595"/>
            <a:ext cx="1164049" cy="117992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 descr="A penguin standing on a rock&#10;&#10;Description automatically generated">
            <a:extLst>
              <a:ext uri="{FF2B5EF4-FFF2-40B4-BE49-F238E27FC236}">
                <a16:creationId xmlns:a16="http://schemas.microsoft.com/office/drawing/2014/main" id="{796C3605-9A4B-4846-07C2-A30C120F7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7" r="17305"/>
          <a:stretch/>
        </p:blipFill>
        <p:spPr>
          <a:xfrm>
            <a:off x="1666489" y="921053"/>
            <a:ext cx="1098851" cy="1131306"/>
          </a:xfrm>
          <a:prstGeom prst="ellipse">
            <a:avLst/>
          </a:prstGeom>
        </p:spPr>
      </p:pic>
      <p:pic>
        <p:nvPicPr>
          <p:cNvPr id="4" name="Picture 3" descr="Two penguins walking on snow&#10;&#10;Description automatically generated">
            <a:extLst>
              <a:ext uri="{FF2B5EF4-FFF2-40B4-BE49-F238E27FC236}">
                <a16:creationId xmlns:a16="http://schemas.microsoft.com/office/drawing/2014/main" id="{90237E7D-2F0A-7C49-3F85-AA45FF79B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" r="16390"/>
          <a:stretch/>
        </p:blipFill>
        <p:spPr>
          <a:xfrm>
            <a:off x="4644867" y="2720988"/>
            <a:ext cx="1161239" cy="121697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A63B82-F31D-FAD9-488A-B49BD7565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2732" y="387764"/>
            <a:ext cx="4221480" cy="2659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A37907-DB4C-7760-7B46-9A764F9E50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1305" y="3624262"/>
            <a:ext cx="4211955" cy="26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55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A2F90EE-7C74-54F6-EA2F-6A292084F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244743"/>
            <a:ext cx="8443978" cy="10071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Multinomial Regression using </a:t>
            </a:r>
            <a:r>
              <a:rPr lang="en-US" sz="3600" b="1" kern="1200" err="1">
                <a:latin typeface="+mj-lt"/>
                <a:ea typeface="+mj-ea"/>
                <a:cs typeface="+mj-cs"/>
              </a:rPr>
              <a:t>nnet</a:t>
            </a:r>
            <a:r>
              <a:rPr lang="en-US" sz="3600" kern="1200">
                <a:latin typeface="+mj-lt"/>
                <a:ea typeface="+mj-ea"/>
                <a:cs typeface="+mj-cs"/>
              </a:rPr>
              <a:t> Library</a:t>
            </a:r>
            <a:br>
              <a:rPr lang="en-US" sz="3600"/>
            </a:br>
            <a:r>
              <a:rPr lang="en-US" sz="3600">
                <a:ea typeface="Calibri Light"/>
                <a:cs typeface="Calibri Light"/>
              </a:rPr>
              <a:t>Original Data</a:t>
            </a:r>
            <a:endParaRPr lang="en-US" sz="3600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3F1407-C4DD-F516-92A7-3A472D61245D}"/>
              </a:ext>
            </a:extLst>
          </p:cNvPr>
          <p:cNvSpPr txBox="1"/>
          <p:nvPr/>
        </p:nvSpPr>
        <p:spPr>
          <a:xfrm>
            <a:off x="1732197" y="4914654"/>
            <a:ext cx="872612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ea typeface="Calibri"/>
                <a:cs typeface="Calibri"/>
              </a:rPr>
              <a:t>Trained on artificial data points, predictions done on original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1001FB-820C-A15F-52FE-223CEAC1B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" y="2532895"/>
            <a:ext cx="12192000" cy="179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96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056E0E7-AB97-F2BD-C29D-143BA5736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313349"/>
            <a:ext cx="9795637" cy="7543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u="sng"/>
              <a:t>Predictions Based on Original Data</a:t>
            </a:r>
            <a:endParaRPr lang="en-US" sz="5200" u="sng">
              <a:ea typeface="Calibri Light"/>
              <a:cs typeface="Calibri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024DBD-ACD0-89F1-F118-50D0AA9A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7" y="2626424"/>
            <a:ext cx="12192000" cy="160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41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F351EA-7239-EAE0-F3AE-F223D9D8B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4" y="-2756"/>
            <a:ext cx="8023860" cy="6869656"/>
          </a:xfrm>
          <a:prstGeom prst="rect">
            <a:avLst/>
          </a:prstGeom>
        </p:spPr>
      </p:pic>
      <p:pic>
        <p:nvPicPr>
          <p:cNvPr id="2" name="Content Placeholder 8" descr="A penguin standing on rocks&#10;&#10;Description automatically generated">
            <a:extLst>
              <a:ext uri="{FF2B5EF4-FFF2-40B4-BE49-F238E27FC236}">
                <a16:creationId xmlns:a16="http://schemas.microsoft.com/office/drawing/2014/main" id="{1565C2ED-B54D-F763-DB2D-320E679BE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" b="18504"/>
          <a:stretch/>
        </p:blipFill>
        <p:spPr>
          <a:xfrm>
            <a:off x="4929073" y="4741412"/>
            <a:ext cx="1164049" cy="117992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 descr="A penguin standing on a rock&#10;&#10;Description automatically generated">
            <a:extLst>
              <a:ext uri="{FF2B5EF4-FFF2-40B4-BE49-F238E27FC236}">
                <a16:creationId xmlns:a16="http://schemas.microsoft.com/office/drawing/2014/main" id="{B5BEB65D-6959-C319-31E7-1D87AF4BE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7" r="17305"/>
          <a:stretch/>
        </p:blipFill>
        <p:spPr>
          <a:xfrm>
            <a:off x="1213799" y="932168"/>
            <a:ext cx="1098851" cy="1131306"/>
          </a:xfrm>
          <a:prstGeom prst="ellipse">
            <a:avLst/>
          </a:prstGeom>
        </p:spPr>
      </p:pic>
      <p:pic>
        <p:nvPicPr>
          <p:cNvPr id="4" name="Picture 3" descr="Two penguins walking on snow&#10;&#10;Description automatically generated">
            <a:extLst>
              <a:ext uri="{FF2B5EF4-FFF2-40B4-BE49-F238E27FC236}">
                <a16:creationId xmlns:a16="http://schemas.microsoft.com/office/drawing/2014/main" id="{D4DEC753-95A5-92E2-E9BB-EF12A39206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" r="16390"/>
          <a:stretch/>
        </p:blipFill>
        <p:spPr>
          <a:xfrm>
            <a:off x="4931883" y="2695579"/>
            <a:ext cx="1161239" cy="1216970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C039C7-3D9C-7291-B29B-B17DD2488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8483" y="383520"/>
            <a:ext cx="4185285" cy="26555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82D7C7-1808-AAF2-559C-FE894B5D9F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0464" y="3582568"/>
            <a:ext cx="4191000" cy="265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02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nguins walking on snow&#10;&#10;Description automatically generated">
            <a:extLst>
              <a:ext uri="{FF2B5EF4-FFF2-40B4-BE49-F238E27FC236}">
                <a16:creationId xmlns:a16="http://schemas.microsoft.com/office/drawing/2014/main" id="{74C9465E-B4D7-4D2A-2D48-BB5B77484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207" y="1319741"/>
            <a:ext cx="7499586" cy="4218517"/>
          </a:xfrm>
        </p:spPr>
      </p:pic>
    </p:spTree>
    <p:extLst>
      <p:ext uri="{BB962C8B-B14F-4D97-AF65-F5344CB8AC3E}">
        <p14:creationId xmlns:p14="http://schemas.microsoft.com/office/powerpoint/2010/main" val="261388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574CA6-7BC9-C11B-CCFD-9D6AB3FA0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4" y="825"/>
            <a:ext cx="8023860" cy="6854875"/>
          </a:xfrm>
          <a:prstGeom prst="rect">
            <a:avLst/>
          </a:prstGeom>
        </p:spPr>
      </p:pic>
      <p:pic>
        <p:nvPicPr>
          <p:cNvPr id="2" name="Content Placeholder 8" descr="A penguin standing on rocks&#10;&#10;Description automatically generated">
            <a:extLst>
              <a:ext uri="{FF2B5EF4-FFF2-40B4-BE49-F238E27FC236}">
                <a16:creationId xmlns:a16="http://schemas.microsoft.com/office/drawing/2014/main" id="{44B68317-7F8F-8EE2-09DA-98C0A915A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" b="18504"/>
          <a:stretch/>
        </p:blipFill>
        <p:spPr>
          <a:xfrm>
            <a:off x="4798034" y="4649972"/>
            <a:ext cx="1164049" cy="117992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 descr="A penguin standing on a rock&#10;&#10;Description automatically generated">
            <a:extLst>
              <a:ext uri="{FF2B5EF4-FFF2-40B4-BE49-F238E27FC236}">
                <a16:creationId xmlns:a16="http://schemas.microsoft.com/office/drawing/2014/main" id="{654A4BFC-E154-5E4C-D083-44F13DC18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7" r="17305"/>
          <a:stretch/>
        </p:blipFill>
        <p:spPr>
          <a:xfrm>
            <a:off x="1158484" y="795967"/>
            <a:ext cx="1098851" cy="1131306"/>
          </a:xfrm>
          <a:prstGeom prst="ellipse">
            <a:avLst/>
          </a:prstGeom>
        </p:spPr>
      </p:pic>
      <p:pic>
        <p:nvPicPr>
          <p:cNvPr id="4" name="Picture 3" descr="Two penguins walking on snow&#10;&#10;Description automatically generated">
            <a:extLst>
              <a:ext uri="{FF2B5EF4-FFF2-40B4-BE49-F238E27FC236}">
                <a16:creationId xmlns:a16="http://schemas.microsoft.com/office/drawing/2014/main" id="{B37EE0B6-6EAF-3428-7DD8-67C86369C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" r="16390"/>
          <a:stretch/>
        </p:blipFill>
        <p:spPr>
          <a:xfrm>
            <a:off x="1097524" y="2817854"/>
            <a:ext cx="1161239" cy="1216970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7F3ED6-689B-D405-20D3-5059A4DCD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0832" y="396201"/>
            <a:ext cx="4183380" cy="26348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8F8B8E-5C50-F7F8-54B1-57145B001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6930" y="3637720"/>
            <a:ext cx="4185285" cy="263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93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227EDF-6061-C7DB-D968-D0D3FFD54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" y="125"/>
            <a:ext cx="7978140" cy="6856275"/>
          </a:xfrm>
          <a:prstGeom prst="rect">
            <a:avLst/>
          </a:prstGeom>
        </p:spPr>
      </p:pic>
      <p:pic>
        <p:nvPicPr>
          <p:cNvPr id="2" name="Content Placeholder 8" descr="A penguin standing on rocks&#10;&#10;Description automatically generated">
            <a:extLst>
              <a:ext uri="{FF2B5EF4-FFF2-40B4-BE49-F238E27FC236}">
                <a16:creationId xmlns:a16="http://schemas.microsoft.com/office/drawing/2014/main" id="{BB48DBF7-B91C-93A3-446F-E9CC5CB90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" b="18504"/>
          <a:stretch/>
        </p:blipFill>
        <p:spPr>
          <a:xfrm>
            <a:off x="5079974" y="4558532"/>
            <a:ext cx="1164049" cy="117992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 descr="A penguin standing on a rock&#10;&#10;Description automatically generated">
            <a:extLst>
              <a:ext uri="{FF2B5EF4-FFF2-40B4-BE49-F238E27FC236}">
                <a16:creationId xmlns:a16="http://schemas.microsoft.com/office/drawing/2014/main" id="{046A6E25-5BAF-9E5D-EB3A-53D0A59CE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7" r="17305"/>
          <a:stretch/>
        </p:blipFill>
        <p:spPr>
          <a:xfrm>
            <a:off x="1640519" y="840728"/>
            <a:ext cx="1098851" cy="1131306"/>
          </a:xfrm>
          <a:prstGeom prst="ellipse">
            <a:avLst/>
          </a:prstGeom>
        </p:spPr>
      </p:pic>
      <p:pic>
        <p:nvPicPr>
          <p:cNvPr id="4" name="Picture 3" descr="Two penguins walking on snow&#10;&#10;Description automatically generated">
            <a:extLst>
              <a:ext uri="{FF2B5EF4-FFF2-40B4-BE49-F238E27FC236}">
                <a16:creationId xmlns:a16="http://schemas.microsoft.com/office/drawing/2014/main" id="{FDB8986F-76C7-3AF0-2EEB-4C5371118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" r="16390"/>
          <a:stretch/>
        </p:blipFill>
        <p:spPr>
          <a:xfrm>
            <a:off x="5082784" y="2703819"/>
            <a:ext cx="1161239" cy="121697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122E4D-113C-AFF9-B68D-44A96F238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4531" y="398960"/>
            <a:ext cx="4206240" cy="263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4ED706-07CB-F291-29DC-72396449A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4945" y="3628554"/>
            <a:ext cx="4213860" cy="263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98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D35D24C-6014-913B-EF1C-C2CC5CF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313349"/>
            <a:ext cx="9795637" cy="7543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u="sng"/>
              <a:t>Predictions For Both Data Sets</a:t>
            </a:r>
            <a:endParaRPr lang="en-US" sz="5200" u="sng">
              <a:ea typeface="Calibri Light"/>
              <a:cs typeface="Calibri 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E4356D-8AC3-12F1-8500-113D38A7A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" y="2563401"/>
            <a:ext cx="12184380" cy="173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97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CCC3-1B0C-318B-3DF4-1A58D59B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448945"/>
            <a:ext cx="10934700" cy="5966143"/>
          </a:xfrm>
        </p:spPr>
        <p:txBody>
          <a:bodyPr>
            <a:noAutofit/>
          </a:bodyPr>
          <a:lstStyle/>
          <a:p>
            <a:pPr algn="ctr"/>
            <a:r>
              <a:rPr lang="en-US" sz="9600">
                <a:ea typeface="Calibri Light"/>
                <a:cs typeface="Calibri Light"/>
              </a:rPr>
              <a:t>WHY is our Original Data doing such a good job predicting?</a:t>
            </a:r>
          </a:p>
        </p:txBody>
      </p:sp>
    </p:spTree>
    <p:extLst>
      <p:ext uri="{BB962C8B-B14F-4D97-AF65-F5344CB8AC3E}">
        <p14:creationId xmlns:p14="http://schemas.microsoft.com/office/powerpoint/2010/main" val="1389023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AA163-BCA4-0422-75AB-17FE79312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2185"/>
            <a:ext cx="10515600" cy="491521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500">
                <a:ea typeface="Calibri" panose="020F0502020204030204"/>
                <a:cs typeface="Calibri" panose="020F0502020204030204"/>
              </a:rPr>
              <a:t>Each variable has one species that is significantly different than the others.</a:t>
            </a:r>
            <a:endParaRPr lang="en-US"/>
          </a:p>
          <a:p>
            <a:pPr marL="0" indent="0">
              <a:buNone/>
            </a:pPr>
            <a:endParaRPr lang="en-US" sz="450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4500">
                <a:ea typeface="Calibri" panose="020F0502020204030204"/>
                <a:cs typeface="Calibri" panose="020F0502020204030204"/>
              </a:rPr>
              <a:t>This makes it easy to determine the correct species</a:t>
            </a:r>
          </a:p>
          <a:p>
            <a:pPr marL="0" indent="0">
              <a:buNone/>
            </a:pPr>
            <a:endParaRPr lang="en-US" sz="450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4500">
                <a:ea typeface="Calibri" panose="020F0502020204030204"/>
                <a:cs typeface="Calibri" panose="020F0502020204030204"/>
              </a:rPr>
              <a:t>Let's go back a few slides to see this...</a:t>
            </a:r>
          </a:p>
        </p:txBody>
      </p:sp>
    </p:spTree>
    <p:extLst>
      <p:ext uri="{BB962C8B-B14F-4D97-AF65-F5344CB8AC3E}">
        <p14:creationId xmlns:p14="http://schemas.microsoft.com/office/powerpoint/2010/main" val="2285787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27A6D-A62D-EE32-1E12-AE73490DB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Usage of Our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6D2B4-AB61-F83F-88F6-285A34EFB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This model and data is important for penguin researches. </a:t>
            </a:r>
          </a:p>
          <a:p>
            <a:pPr marL="0" indent="0">
              <a:buNone/>
            </a:pPr>
            <a:r>
              <a:rPr lang="en-US"/>
              <a:t>A researcher may forget to track certain features</a:t>
            </a:r>
          </a:p>
          <a:p>
            <a:pPr marL="0" indent="0">
              <a:buNone/>
            </a:pPr>
            <a:r>
              <a:rPr lang="en-US"/>
              <a:t>Corrupted data can be filled with data that is reasonable so that efforts weren’t lost. </a:t>
            </a:r>
          </a:p>
          <a:p>
            <a:pPr marL="0" indent="0">
              <a:buNone/>
            </a:pPr>
            <a:r>
              <a:rPr lang="en-US"/>
              <a:t>Allowed us to fill in the blanks with reasonable data</a:t>
            </a:r>
          </a:p>
          <a:p>
            <a:pPr marL="0" indent="0">
              <a:buNone/>
            </a:pPr>
            <a:r>
              <a:rPr lang="en-US"/>
              <a:t>	- Monitor Populations</a:t>
            </a:r>
          </a:p>
          <a:p>
            <a:pPr marL="0" indent="0">
              <a:buNone/>
            </a:pPr>
            <a:r>
              <a:rPr lang="en-US"/>
              <a:t>	- Health </a:t>
            </a:r>
          </a:p>
          <a:p>
            <a:pPr marL="0" indent="0">
              <a:buNone/>
            </a:pPr>
            <a:r>
              <a:rPr lang="en-US"/>
              <a:t>	- Survival Chance</a:t>
            </a:r>
          </a:p>
        </p:txBody>
      </p:sp>
    </p:spTree>
    <p:extLst>
      <p:ext uri="{BB962C8B-B14F-4D97-AF65-F5344CB8AC3E}">
        <p14:creationId xmlns:p14="http://schemas.microsoft.com/office/powerpoint/2010/main" val="3169202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F9C4-6F6E-E705-DB41-D7C28901D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40" y="-784"/>
            <a:ext cx="5760720" cy="1340803"/>
          </a:xfrm>
        </p:spPr>
        <p:txBody>
          <a:bodyPr/>
          <a:lstStyle/>
          <a:p>
            <a:pPr algn="ctr"/>
            <a:r>
              <a:rPr lang="en-US">
                <a:ea typeface="Calibri Light"/>
                <a:cs typeface="Calibri Light"/>
              </a:rPr>
              <a:t>THANKS FOR LISTENING!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9AA967-E974-5659-CB92-E201D11E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1" y="1308015"/>
            <a:ext cx="5546911" cy="55469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CA2C3-7699-5694-0575-3EA753FB7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411" y="1298950"/>
            <a:ext cx="6200587" cy="555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nguins walking in the snow&#10;&#10;Description automatically generated">
            <a:extLst>
              <a:ext uri="{FF2B5EF4-FFF2-40B4-BE49-F238E27FC236}">
                <a16:creationId xmlns:a16="http://schemas.microsoft.com/office/drawing/2014/main" id="{8BC612D2-1170-0532-FB77-40C26471E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74" y="1528233"/>
            <a:ext cx="7603066" cy="3801533"/>
          </a:xfrm>
        </p:spPr>
      </p:pic>
    </p:spTree>
    <p:extLst>
      <p:ext uri="{BB962C8B-B14F-4D97-AF65-F5344CB8AC3E}">
        <p14:creationId xmlns:p14="http://schemas.microsoft.com/office/powerpoint/2010/main" val="1263915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erson standing in the snow with a penguin&#10;&#10;Description automatically generated">
            <a:extLst>
              <a:ext uri="{FF2B5EF4-FFF2-40B4-BE49-F238E27FC236}">
                <a16:creationId xmlns:a16="http://schemas.microsoft.com/office/drawing/2014/main" id="{93BFE57B-1DD8-D1B7-B401-1965E9051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5" y="1665690"/>
            <a:ext cx="4693973" cy="3520480"/>
          </a:xfrm>
        </p:spPr>
      </p:pic>
      <p:pic>
        <p:nvPicPr>
          <p:cNvPr id="13" name="Picture 12" descr="A group of penguins in the water&#10;&#10;Description automatically generated">
            <a:extLst>
              <a:ext uri="{FF2B5EF4-FFF2-40B4-BE49-F238E27FC236}">
                <a16:creationId xmlns:a16="http://schemas.microsoft.com/office/drawing/2014/main" id="{4B22EDAE-7450-2547-8567-1B48457E5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15" y="1663997"/>
            <a:ext cx="5457205" cy="352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63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B6A61-9F08-DE4B-AAC1-43CC0C77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7985"/>
            <a:ext cx="10515600" cy="1325563"/>
          </a:xfrm>
        </p:spPr>
        <p:txBody>
          <a:bodyPr/>
          <a:lstStyle/>
          <a:p>
            <a:pPr algn="ctr"/>
            <a:r>
              <a:rPr lang="en-US"/>
              <a:t>Because Penguins are Awesome!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97CC5-6F6D-5ED4-57AE-387CAF189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i="0">
                <a:effectLst/>
                <a:latin typeface="+mj-lt"/>
              </a:rPr>
              <a:t>Giant penguins once </a:t>
            </a:r>
            <a:r>
              <a:rPr lang="en-US">
                <a:latin typeface="+mj-lt"/>
              </a:rPr>
              <a:t>r</a:t>
            </a:r>
            <a:r>
              <a:rPr lang="en-US" i="0">
                <a:effectLst/>
                <a:latin typeface="+mj-lt"/>
              </a:rPr>
              <a:t>oamed the Earth</a:t>
            </a:r>
          </a:p>
          <a:p>
            <a:pPr marL="0" indent="0" algn="ctr">
              <a:lnSpc>
                <a:spcPct val="100000"/>
              </a:lnSpc>
              <a:spcBef>
                <a:spcPts val="2250"/>
              </a:spcBef>
              <a:spcAft>
                <a:spcPts val="2250"/>
              </a:spcAft>
              <a:buNone/>
            </a:pPr>
            <a:r>
              <a:rPr lang="en-US" b="1" i="0">
                <a:effectLst/>
                <a:latin typeface="+mj-lt"/>
              </a:rPr>
              <a:t>A group of penguins in the water is called a ‘raft’.</a:t>
            </a:r>
          </a:p>
          <a:p>
            <a:pPr marL="0" indent="0" algn="ctr">
              <a:lnSpc>
                <a:spcPct val="100000"/>
              </a:lnSpc>
              <a:spcBef>
                <a:spcPts val="2250"/>
              </a:spcBef>
              <a:spcAft>
                <a:spcPts val="2250"/>
              </a:spcAft>
              <a:buNone/>
            </a:pPr>
            <a:r>
              <a:rPr lang="en-US" b="1" i="0">
                <a:effectLst/>
                <a:latin typeface="+mj-lt"/>
              </a:rPr>
              <a:t>A group of penguins on land is called a ‘waddle’.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i="0">
                <a:effectLst/>
                <a:latin typeface="+mj-lt"/>
              </a:rPr>
              <a:t>The tiniest penguin is approximately 10 inches tall.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i="0">
              <a:effectLst/>
              <a:latin typeface="+mj-lt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800" i="0">
                <a:effectLst/>
                <a:latin typeface="+mj-lt"/>
              </a:rPr>
              <a:t>During courtship, a male penguin will find the smoothest pebble to give to a female as a gift</a:t>
            </a:r>
            <a:endParaRPr lang="en-US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4577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enguin standing on rocks&#10;&#10;Description automatically generated">
            <a:extLst>
              <a:ext uri="{FF2B5EF4-FFF2-40B4-BE49-F238E27FC236}">
                <a16:creationId xmlns:a16="http://schemas.microsoft.com/office/drawing/2014/main" id="{72C6CC3D-51A1-DF51-1EF9-C5CEAC5FE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" b="18504"/>
          <a:stretch/>
        </p:blipFill>
        <p:spPr>
          <a:xfrm>
            <a:off x="-1" y="2665508"/>
            <a:ext cx="4136091" cy="4192494"/>
          </a:xfrm>
          <a:prstGeom prst="rect">
            <a:avLst/>
          </a:prstGeom>
        </p:spPr>
      </p:pic>
      <p:pic>
        <p:nvPicPr>
          <p:cNvPr id="13" name="Picture 12" descr="A penguin standing on a rock&#10;&#10;Description automatically generated">
            <a:extLst>
              <a:ext uri="{FF2B5EF4-FFF2-40B4-BE49-F238E27FC236}">
                <a16:creationId xmlns:a16="http://schemas.microsoft.com/office/drawing/2014/main" id="{862A4C1F-A526-C055-23C4-E7DCD2819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7" r="17305"/>
          <a:stretch/>
        </p:blipFill>
        <p:spPr>
          <a:xfrm>
            <a:off x="4136091" y="2665508"/>
            <a:ext cx="4072218" cy="4192494"/>
          </a:xfrm>
          <a:prstGeom prst="rect">
            <a:avLst/>
          </a:prstGeom>
        </p:spPr>
      </p:pic>
      <p:pic>
        <p:nvPicPr>
          <p:cNvPr id="11" name="Picture 10" descr="Two penguins walking on snow&#10;&#10;Description automatically generated">
            <a:extLst>
              <a:ext uri="{FF2B5EF4-FFF2-40B4-BE49-F238E27FC236}">
                <a16:creationId xmlns:a16="http://schemas.microsoft.com/office/drawing/2014/main" id="{4ABDF119-D08E-A0BA-8B94-63F09C36E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" r="16390"/>
          <a:stretch/>
        </p:blipFill>
        <p:spPr>
          <a:xfrm>
            <a:off x="8191500" y="2665507"/>
            <a:ext cx="4000500" cy="41924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321CB2-A47A-62E3-E81A-848ABEC51DD7}"/>
              </a:ext>
            </a:extLst>
          </p:cNvPr>
          <p:cNvSpPr txBox="1"/>
          <p:nvPr/>
        </p:nvSpPr>
        <p:spPr>
          <a:xfrm>
            <a:off x="789577" y="1524004"/>
            <a:ext cx="2556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Adelie Penguin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0B122A-76AE-54EA-A65B-F79163A8E3D4}"/>
              </a:ext>
            </a:extLst>
          </p:cNvPr>
          <p:cNvSpPr txBox="1"/>
          <p:nvPr/>
        </p:nvSpPr>
        <p:spPr>
          <a:xfrm>
            <a:off x="4625826" y="1524004"/>
            <a:ext cx="3092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</a:rPr>
              <a:t>Gentoo Penguin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D26DD0-4DFB-13CB-F110-4F438C842DB1}"/>
              </a:ext>
            </a:extLst>
          </p:cNvPr>
          <p:cNvSpPr txBox="1"/>
          <p:nvPr/>
        </p:nvSpPr>
        <p:spPr>
          <a:xfrm>
            <a:off x="8688916" y="1524004"/>
            <a:ext cx="3005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7030A0"/>
                </a:solidFill>
              </a:rPr>
              <a:t>Chinstrap Penguin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C2D784-3C63-C4B0-9D38-7FA734092327}"/>
              </a:ext>
            </a:extLst>
          </p:cNvPr>
          <p:cNvSpPr txBox="1"/>
          <p:nvPr/>
        </p:nvSpPr>
        <p:spPr>
          <a:xfrm>
            <a:off x="288435" y="85917"/>
            <a:ext cx="24424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Species </a:t>
            </a:r>
          </a:p>
        </p:txBody>
      </p:sp>
    </p:spTree>
    <p:extLst>
      <p:ext uri="{BB962C8B-B14F-4D97-AF65-F5344CB8AC3E}">
        <p14:creationId xmlns:p14="http://schemas.microsoft.com/office/powerpoint/2010/main" val="35103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40CE5-4AC2-E3BA-5F59-9EF4BCDC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Problems With Our Data</a:t>
            </a:r>
          </a:p>
        </p:txBody>
      </p:sp>
      <p:pic>
        <p:nvPicPr>
          <p:cNvPr id="5" name="Content Placeholder 4" descr="A group of penguins walking in the snow&#10;&#10;Description automatically generated">
            <a:extLst>
              <a:ext uri="{FF2B5EF4-FFF2-40B4-BE49-F238E27FC236}">
                <a16:creationId xmlns:a16="http://schemas.microsoft.com/office/drawing/2014/main" id="{C8098DFF-7FFB-CC5D-C1AA-D4A16CA55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544" y="2001158"/>
            <a:ext cx="4702912" cy="3527184"/>
          </a:xfrm>
        </p:spPr>
      </p:pic>
    </p:spTree>
    <p:extLst>
      <p:ext uri="{BB962C8B-B14F-4D97-AF65-F5344CB8AC3E}">
        <p14:creationId xmlns:p14="http://schemas.microsoft.com/office/powerpoint/2010/main" val="618091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2FBAF-68F7-72D2-C909-98F1F7954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Break Down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76D2D88-4450-4556-1F36-FFB299C24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63" y="5082236"/>
            <a:ext cx="8059275" cy="1076475"/>
          </a:xfrm>
        </p:spPr>
      </p:pic>
      <p:pic>
        <p:nvPicPr>
          <p:cNvPr id="7" name="Picture 6" descr="A white grid with black numbers&#10;&#10;Description automatically generated">
            <a:extLst>
              <a:ext uri="{FF2B5EF4-FFF2-40B4-BE49-F238E27FC236}">
                <a16:creationId xmlns:a16="http://schemas.microsoft.com/office/drawing/2014/main" id="{4E05A478-75A2-76CB-2E42-A290EC4D4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63" y="3319794"/>
            <a:ext cx="7611537" cy="1047896"/>
          </a:xfrm>
          <a:prstGeom prst="rect">
            <a:avLst/>
          </a:prstGeom>
        </p:spPr>
      </p:pic>
      <p:pic>
        <p:nvPicPr>
          <p:cNvPr id="9" name="Picture 8" descr="A screenshot of a phone">
            <a:extLst>
              <a:ext uri="{FF2B5EF4-FFF2-40B4-BE49-F238E27FC236}">
                <a16:creationId xmlns:a16="http://schemas.microsoft.com/office/drawing/2014/main" id="{7318A402-5F30-EF88-C85C-9C2C6DA80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8" y="1442383"/>
            <a:ext cx="8945223" cy="1114581"/>
          </a:xfrm>
          <a:prstGeom prst="rect">
            <a:avLst/>
          </a:prstGeom>
        </p:spPr>
      </p:pic>
      <p:pic>
        <p:nvPicPr>
          <p:cNvPr id="10" name="Content Placeholder 8" descr="A penguin standing on rocks&#10;&#10;Description automatically generated">
            <a:extLst>
              <a:ext uri="{FF2B5EF4-FFF2-40B4-BE49-F238E27FC236}">
                <a16:creationId xmlns:a16="http://schemas.microsoft.com/office/drawing/2014/main" id="{DFDE7E1A-ACBF-A3CF-C868-7483A2EEA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" b="18504"/>
          <a:stretch/>
        </p:blipFill>
        <p:spPr>
          <a:xfrm>
            <a:off x="8021547" y="4883442"/>
            <a:ext cx="1685723" cy="1708711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A penguin standing on a rock&#10;&#10;Description automatically generated">
            <a:extLst>
              <a:ext uri="{FF2B5EF4-FFF2-40B4-BE49-F238E27FC236}">
                <a16:creationId xmlns:a16="http://schemas.microsoft.com/office/drawing/2014/main" id="{F70017ED-E2BA-69D5-7C01-E29FC0EE15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7" r="17305"/>
          <a:stretch/>
        </p:blipFill>
        <p:spPr>
          <a:xfrm>
            <a:off x="8069943" y="1036130"/>
            <a:ext cx="1637327" cy="1685686"/>
          </a:xfrm>
          <a:prstGeom prst="ellipse">
            <a:avLst/>
          </a:prstGeom>
        </p:spPr>
      </p:pic>
      <p:pic>
        <p:nvPicPr>
          <p:cNvPr id="12" name="Picture 11" descr="Two penguins walking on snow&#10;&#10;Description automatically generated">
            <a:extLst>
              <a:ext uri="{FF2B5EF4-FFF2-40B4-BE49-F238E27FC236}">
                <a16:creationId xmlns:a16="http://schemas.microsoft.com/office/drawing/2014/main" id="{45F8EFC6-92FB-151E-1BA8-FAAD1F034A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" r="16390"/>
          <a:stretch/>
        </p:blipFill>
        <p:spPr>
          <a:xfrm>
            <a:off x="8029501" y="2863096"/>
            <a:ext cx="1685723" cy="1766625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D3DD32-873D-E297-F6F0-FCFC7E59C319}"/>
              </a:ext>
            </a:extLst>
          </p:cNvPr>
          <p:cNvSpPr txBox="1"/>
          <p:nvPr/>
        </p:nvSpPr>
        <p:spPr>
          <a:xfrm>
            <a:off x="9999634" y="1341371"/>
            <a:ext cx="1334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35.7%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DA67FD-284D-8B50-1531-8F4EACBBA0E7}"/>
              </a:ext>
            </a:extLst>
          </p:cNvPr>
          <p:cNvSpPr txBox="1"/>
          <p:nvPr/>
        </p:nvSpPr>
        <p:spPr>
          <a:xfrm>
            <a:off x="9999634" y="3423242"/>
            <a:ext cx="1334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20.1%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CD47A9-4F0E-C4EA-7724-125983E946AB}"/>
              </a:ext>
            </a:extLst>
          </p:cNvPr>
          <p:cNvSpPr txBox="1"/>
          <p:nvPr/>
        </p:nvSpPr>
        <p:spPr>
          <a:xfrm>
            <a:off x="9999634" y="5297307"/>
            <a:ext cx="1753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43.8%</a:t>
            </a:r>
          </a:p>
        </p:txBody>
      </p:sp>
    </p:spTree>
    <p:extLst>
      <p:ext uri="{BB962C8B-B14F-4D97-AF65-F5344CB8AC3E}">
        <p14:creationId xmlns:p14="http://schemas.microsoft.com/office/powerpoint/2010/main" val="39747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07c6b07-a4ff-4b62-a219-cfe72bf1cde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B71896F4DAB44589A848DB1FF62600" ma:contentTypeVersion="16" ma:contentTypeDescription="Create a new document." ma:contentTypeScope="" ma:versionID="4865e276b14d6111bde07fc21fb04ccf">
  <xsd:schema xmlns:xsd="http://www.w3.org/2001/XMLSchema" xmlns:xs="http://www.w3.org/2001/XMLSchema" xmlns:p="http://schemas.microsoft.com/office/2006/metadata/properties" xmlns:ns3="b07c6b07-a4ff-4b62-a219-cfe72bf1cde7" xmlns:ns4="c9989b20-ac72-46ae-b9a5-081cd02a50a9" targetNamespace="http://schemas.microsoft.com/office/2006/metadata/properties" ma:root="true" ma:fieldsID="1fb8f4c296791d75e3e521fd112280a9" ns3:_="" ns4:_="">
    <xsd:import namespace="b07c6b07-a4ff-4b62-a219-cfe72bf1cde7"/>
    <xsd:import namespace="c9989b20-ac72-46ae-b9a5-081cd02a50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SearchProperties" minOccurs="0"/>
                <xsd:element ref="ns3:MediaServiceSystem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7c6b07-a4ff-4b62-a219-cfe72bf1cd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989b20-ac72-46ae-b9a5-081cd02a50a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497D93-43BC-4D9D-8319-FC85C57A2219}">
  <ds:schemaRefs>
    <ds:schemaRef ds:uri="c9989b20-ac72-46ae-b9a5-081cd02a50a9"/>
    <ds:schemaRef ds:uri="http://www.w3.org/XML/1998/namespace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b07c6b07-a4ff-4b62-a219-cfe72bf1cde7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B96D695-8507-4CD1-AA5B-1C2EA968A6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720E2-2675-4DB4-B770-0E35D2FDCAF0}">
  <ds:schemaRefs>
    <ds:schemaRef ds:uri="b07c6b07-a4ff-4b62-a219-cfe72bf1cde7"/>
    <ds:schemaRef ds:uri="c9989b20-ac72-46ae-b9a5-081cd02a50a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401</Words>
  <Application>Microsoft Office PowerPoint</Application>
  <PresentationFormat>Widescreen</PresentationFormat>
  <Paragraphs>78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Times New Roman</vt:lpstr>
      <vt:lpstr>Office 2013 - 2022 Theme</vt:lpstr>
      <vt:lpstr>Penguins and Data Analysis</vt:lpstr>
      <vt:lpstr>PowerPoint Presentation</vt:lpstr>
      <vt:lpstr>PowerPoint Presentation</vt:lpstr>
      <vt:lpstr>PowerPoint Presentation</vt:lpstr>
      <vt:lpstr>PowerPoint Presentation</vt:lpstr>
      <vt:lpstr>Because Penguins are Awesome!</vt:lpstr>
      <vt:lpstr>PowerPoint Presentation</vt:lpstr>
      <vt:lpstr> Problems With Our Data</vt:lpstr>
      <vt:lpstr>Data Break Down</vt:lpstr>
      <vt:lpstr>Not enough data!</vt:lpstr>
      <vt:lpstr>Artificial Penguins</vt:lpstr>
      <vt:lpstr>Sampling From Real Data</vt:lpstr>
      <vt:lpstr>Replicating and Cleaning</vt:lpstr>
      <vt:lpstr>PowerPoint Presentation</vt:lpstr>
      <vt:lpstr>Penguin Army!</vt:lpstr>
      <vt:lpstr>Distributions</vt:lpstr>
      <vt:lpstr>Body Mass for Species</vt:lpstr>
      <vt:lpstr>Beak Length for Species</vt:lpstr>
      <vt:lpstr>Flipper Length for Species</vt:lpstr>
      <vt:lpstr>Machine Learning with Penguins</vt:lpstr>
      <vt:lpstr>Multinomial Logistic Regression</vt:lpstr>
      <vt:lpstr>Multinomial Regression using nnet Library Artificial Data</vt:lpstr>
      <vt:lpstr>Predictions Based on Artificial Data</vt:lpstr>
      <vt:lpstr>PowerPoint Presentation</vt:lpstr>
      <vt:lpstr>PowerPoint Presentation</vt:lpstr>
      <vt:lpstr>PowerPoint Presentation</vt:lpstr>
      <vt:lpstr>Multinomial Regression using nnet Library Original Data</vt:lpstr>
      <vt:lpstr>Predictions Based on Original Data</vt:lpstr>
      <vt:lpstr>PowerPoint Presentation</vt:lpstr>
      <vt:lpstr>PowerPoint Presentation</vt:lpstr>
      <vt:lpstr>PowerPoint Presentation</vt:lpstr>
      <vt:lpstr>Predictions For Both Data Sets</vt:lpstr>
      <vt:lpstr>WHY is our Original Data doing such a good job predicting?</vt:lpstr>
      <vt:lpstr>PowerPoint Presentation</vt:lpstr>
      <vt:lpstr>Usage of Our Analysis 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Benjamin Ford</dc:creator>
  <cp:lastModifiedBy>Benjamin Ford</cp:lastModifiedBy>
  <cp:revision>2</cp:revision>
  <dcterms:created xsi:type="dcterms:W3CDTF">2024-12-12T03:13:17Z</dcterms:created>
  <dcterms:modified xsi:type="dcterms:W3CDTF">2024-12-20T02:28:41Z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0x01010000B71896F4DAB44589A848DB1FF62600</vt:lpwstr>
  </property>
</Properties>
</file>